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4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9" autoAdjust="0"/>
    <p:restoredTop sz="94660"/>
  </p:normalViewPr>
  <p:slideViewPr>
    <p:cSldViewPr snapToGrid="0" showGuides="1">
      <p:cViewPr varScale="1">
        <p:scale>
          <a:sx n="96" d="100"/>
          <a:sy n="96" d="100"/>
        </p:scale>
        <p:origin x="108" y="456"/>
      </p:cViewPr>
      <p:guideLst>
        <p:guide orient="horz" pos="2184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8F525-06DA-4AB5-AB5A-5BF6384D1AB2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0A5DA-051E-4FAA-9F52-864DFA9F5F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6197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8F525-06DA-4AB5-AB5A-5BF6384D1AB2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0A5DA-051E-4FAA-9F52-864DFA9F5F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408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8F525-06DA-4AB5-AB5A-5BF6384D1AB2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0A5DA-051E-4FAA-9F52-864DFA9F5F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24186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8F525-06DA-4AB5-AB5A-5BF6384D1AB2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0A5DA-051E-4FAA-9F52-864DFA9F5F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9569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8F525-06DA-4AB5-AB5A-5BF6384D1AB2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0A5DA-051E-4FAA-9F52-864DFA9F5F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76804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8F525-06DA-4AB5-AB5A-5BF6384D1AB2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0A5DA-051E-4FAA-9F52-864DFA9F5F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547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8F525-06DA-4AB5-AB5A-5BF6384D1AB2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0A5DA-051E-4FAA-9F52-864DFA9F5F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38958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8F525-06DA-4AB5-AB5A-5BF6384D1AB2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0A5DA-051E-4FAA-9F52-864DFA9F5F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604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8F525-06DA-4AB5-AB5A-5BF6384D1AB2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0A5DA-051E-4FAA-9F52-864DFA9F5F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7959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8F525-06DA-4AB5-AB5A-5BF6384D1AB2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0A5DA-051E-4FAA-9F52-864DFA9F5F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936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8F525-06DA-4AB5-AB5A-5BF6384D1AB2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0A5DA-051E-4FAA-9F52-864DFA9F5F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796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28F525-06DA-4AB5-AB5A-5BF6384D1AB2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40A5DA-051E-4FAA-9F52-864DFA9F5F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795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2848111" y="991705"/>
            <a:ext cx="45719" cy="1191961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2446866" y="991705"/>
            <a:ext cx="385785" cy="1227667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 rot="5400000">
            <a:off x="1884384" y="858814"/>
            <a:ext cx="278296" cy="846667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 rot="5400000">
            <a:off x="2270168" y="1524460"/>
            <a:ext cx="278296" cy="846667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907749" y="991705"/>
            <a:ext cx="610703" cy="122766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5400000">
            <a:off x="3952461" y="987287"/>
            <a:ext cx="359648" cy="122766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 rot="5400000">
            <a:off x="2715038" y="1172773"/>
            <a:ext cx="91440" cy="15087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 rot="5400000">
            <a:off x="2504658" y="318055"/>
            <a:ext cx="109330" cy="191825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765313" y="1590261"/>
            <a:ext cx="5625548" cy="0"/>
          </a:xfrm>
          <a:prstGeom prst="line">
            <a:avLst/>
          </a:prstGeom>
          <a:ln w="19050">
            <a:solidFill>
              <a:srgbClr val="7030A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Group 24"/>
          <p:cNvGrpSpPr/>
          <p:nvPr/>
        </p:nvGrpSpPr>
        <p:grpSpPr>
          <a:xfrm rot="21381721">
            <a:off x="758685" y="2684668"/>
            <a:ext cx="5625548" cy="1227667"/>
            <a:chOff x="758685" y="2684668"/>
            <a:chExt cx="5625548" cy="1227667"/>
          </a:xfrm>
        </p:grpSpPr>
        <p:sp>
          <p:nvSpPr>
            <p:cNvPr id="16" name="Rectangle 15"/>
            <p:cNvSpPr/>
            <p:nvPr/>
          </p:nvSpPr>
          <p:spPr>
            <a:xfrm>
              <a:off x="2841483" y="2684668"/>
              <a:ext cx="45719" cy="1191961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2440238" y="2684668"/>
              <a:ext cx="385785" cy="1227667"/>
            </a:xfrm>
            <a:prstGeom prst="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 rot="5400000">
              <a:off x="1877756" y="2551777"/>
              <a:ext cx="278296" cy="846667"/>
            </a:xfrm>
            <a:prstGeom prst="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 rot="5400000">
              <a:off x="2263540" y="3217423"/>
              <a:ext cx="278296" cy="846667"/>
            </a:xfrm>
            <a:prstGeom prst="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2901121" y="2684668"/>
              <a:ext cx="610703" cy="122766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 rot="5400000">
              <a:off x="3945833" y="2680250"/>
              <a:ext cx="359648" cy="122766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/>
            <p:cNvSpPr/>
            <p:nvPr/>
          </p:nvSpPr>
          <p:spPr>
            <a:xfrm rot="5400000">
              <a:off x="2708410" y="2865736"/>
              <a:ext cx="91440" cy="150876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/>
            <p:cNvSpPr/>
            <p:nvPr/>
          </p:nvSpPr>
          <p:spPr>
            <a:xfrm rot="5400000">
              <a:off x="2498030" y="2011018"/>
              <a:ext cx="109330" cy="1918254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4" name="Straight Connector 23"/>
            <p:cNvCxnSpPr/>
            <p:nvPr/>
          </p:nvCxnSpPr>
          <p:spPr>
            <a:xfrm>
              <a:off x="758685" y="3283224"/>
              <a:ext cx="5625548" cy="0"/>
            </a:xfrm>
            <a:prstGeom prst="line">
              <a:avLst/>
            </a:prstGeom>
            <a:ln w="19050">
              <a:solidFill>
                <a:srgbClr val="7030A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TextBox 25"/>
          <p:cNvSpPr txBox="1"/>
          <p:nvPr/>
        </p:nvSpPr>
        <p:spPr>
          <a:xfrm>
            <a:off x="5526157" y="1220929"/>
            <a:ext cx="119776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0 </a:t>
            </a:r>
            <a:r>
              <a:rPr lang="en-US" sz="1400" b="1" dirty="0" err="1" smtClean="0"/>
              <a:t>deg</a:t>
            </a:r>
            <a:r>
              <a:rPr lang="en-US" sz="1400" b="1" dirty="0" smtClean="0"/>
              <a:t> Camber</a:t>
            </a:r>
            <a:endParaRPr lang="en-US" sz="1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5587950" y="3129366"/>
            <a:ext cx="13997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-2.0 </a:t>
            </a:r>
            <a:r>
              <a:rPr lang="en-US" sz="1400" b="1" dirty="0" err="1" smtClean="0"/>
              <a:t>deg</a:t>
            </a:r>
            <a:r>
              <a:rPr lang="en-US" sz="1400" b="1" dirty="0" smtClean="0"/>
              <a:t> Camber</a:t>
            </a:r>
            <a:endParaRPr lang="en-US" sz="1400" b="1" dirty="0"/>
          </a:p>
        </p:txBody>
      </p:sp>
      <p:sp>
        <p:nvSpPr>
          <p:cNvPr id="28" name="Rectangle 27"/>
          <p:cNvSpPr/>
          <p:nvPr/>
        </p:nvSpPr>
        <p:spPr>
          <a:xfrm rot="5400000" flipH="1">
            <a:off x="7979437" y="-130422"/>
            <a:ext cx="151307" cy="1118027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21347755">
            <a:off x="2420362" y="4324620"/>
            <a:ext cx="385785" cy="1227667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5147755">
            <a:off x="1857880" y="4191729"/>
            <a:ext cx="278296" cy="846667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 rot="5147755">
            <a:off x="2243664" y="4857375"/>
            <a:ext cx="278296" cy="846667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 rot="60000">
            <a:off x="2901121" y="4324796"/>
            <a:ext cx="630877" cy="122766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/>
          <p:cNvSpPr/>
          <p:nvPr/>
        </p:nvSpPr>
        <p:spPr>
          <a:xfrm rot="5340000">
            <a:off x="3945835" y="4320202"/>
            <a:ext cx="359648" cy="122766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 rot="5147755">
            <a:off x="2363891" y="4839847"/>
            <a:ext cx="105585" cy="87294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/>
          <p:cNvSpPr/>
          <p:nvPr/>
        </p:nvSpPr>
        <p:spPr>
          <a:xfrm rot="5147755">
            <a:off x="2201737" y="3928571"/>
            <a:ext cx="91440" cy="134731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6" name="Straight Connector 35"/>
          <p:cNvCxnSpPr/>
          <p:nvPr/>
        </p:nvCxnSpPr>
        <p:spPr>
          <a:xfrm>
            <a:off x="765313" y="4944440"/>
            <a:ext cx="5625548" cy="0"/>
          </a:xfrm>
          <a:prstGeom prst="line">
            <a:avLst/>
          </a:prstGeom>
          <a:ln w="19050">
            <a:solidFill>
              <a:srgbClr val="7030A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5499653" y="4553844"/>
            <a:ext cx="24961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+</a:t>
            </a:r>
            <a:r>
              <a:rPr lang="en-US" sz="1400" b="1" dirty="0" smtClean="0"/>
              <a:t>2.0 </a:t>
            </a:r>
            <a:r>
              <a:rPr lang="en-US" sz="1400" b="1" dirty="0" err="1" smtClean="0"/>
              <a:t>deg</a:t>
            </a:r>
            <a:r>
              <a:rPr lang="en-US" sz="1400" b="1" dirty="0" smtClean="0"/>
              <a:t> shim   0.0 </a:t>
            </a:r>
            <a:r>
              <a:rPr lang="en-US" sz="1400" b="1" dirty="0" err="1" smtClean="0"/>
              <a:t>deg</a:t>
            </a:r>
            <a:r>
              <a:rPr lang="en-US" sz="1400" b="1" dirty="0" smtClean="0"/>
              <a:t> Camber</a:t>
            </a:r>
            <a:endParaRPr lang="en-US" sz="1400" b="1" dirty="0"/>
          </a:p>
        </p:txBody>
      </p:sp>
      <p:sp>
        <p:nvSpPr>
          <p:cNvPr id="39" name="Isosceles Triangle 38"/>
          <p:cNvSpPr/>
          <p:nvPr/>
        </p:nvSpPr>
        <p:spPr>
          <a:xfrm rot="10800000">
            <a:off x="2769942" y="4317886"/>
            <a:ext cx="155638" cy="1185383"/>
          </a:xfrm>
          <a:prstGeom prst="triangle">
            <a:avLst>
              <a:gd name="adj" fmla="val 5092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/>
          <p:cNvSpPr/>
          <p:nvPr/>
        </p:nvSpPr>
        <p:spPr>
          <a:xfrm rot="5400000">
            <a:off x="3175989" y="4219459"/>
            <a:ext cx="109728" cy="6400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/>
          <p:cNvSpPr/>
          <p:nvPr/>
        </p:nvSpPr>
        <p:spPr>
          <a:xfrm rot="5400000">
            <a:off x="3148911" y="4925676"/>
            <a:ext cx="109728" cy="64171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5526157" y="1575696"/>
            <a:ext cx="14121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Desired Camber</a:t>
            </a:r>
            <a:endParaRPr lang="en-US" sz="1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5587950" y="3391073"/>
            <a:ext cx="15947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As installed on A/C</a:t>
            </a:r>
            <a:endParaRPr lang="en-US" sz="1400" b="1" dirty="0"/>
          </a:p>
        </p:txBody>
      </p:sp>
      <p:sp>
        <p:nvSpPr>
          <p:cNvPr id="44" name="TextBox 43"/>
          <p:cNvSpPr txBox="1"/>
          <p:nvPr/>
        </p:nvSpPr>
        <p:spPr>
          <a:xfrm>
            <a:off x="5612607" y="4980049"/>
            <a:ext cx="58880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Unable to use shim, bolt will not fit a 2 </a:t>
            </a:r>
            <a:r>
              <a:rPr lang="en-US" sz="1400" b="1" dirty="0" err="1" smtClean="0"/>
              <a:t>deg</a:t>
            </a:r>
            <a:r>
              <a:rPr lang="en-US" sz="1400" b="1" dirty="0" smtClean="0"/>
              <a:t> offset (hole center mismatch)</a:t>
            </a:r>
          </a:p>
          <a:p>
            <a:r>
              <a:rPr lang="en-US" sz="1400" b="1" smtClean="0"/>
              <a:t>if </a:t>
            </a:r>
            <a:r>
              <a:rPr lang="en-US" sz="1400" b="1" dirty="0" smtClean="0"/>
              <a:t>strut holes enlarged or axle </a:t>
            </a:r>
            <a:r>
              <a:rPr lang="en-US" sz="1400" b="1" smtClean="0"/>
              <a:t>stub holes enlarged </a:t>
            </a:r>
            <a:r>
              <a:rPr lang="en-US" sz="1400" b="1" dirty="0" err="1" smtClean="0"/>
              <a:t>assy</a:t>
            </a:r>
            <a:r>
              <a:rPr lang="en-US" sz="1400" b="1" dirty="0" smtClean="0"/>
              <a:t> will move, NOT GOOD</a:t>
            </a:r>
            <a:endParaRPr lang="en-US" sz="1400" b="1" dirty="0"/>
          </a:p>
        </p:txBody>
      </p:sp>
      <p:sp>
        <p:nvSpPr>
          <p:cNvPr id="45" name="Rectangle 44"/>
          <p:cNvSpPr/>
          <p:nvPr/>
        </p:nvSpPr>
        <p:spPr>
          <a:xfrm rot="5400000" flipH="1">
            <a:off x="7979437" y="151890"/>
            <a:ext cx="151307" cy="111802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/>
          <p:cNvSpPr/>
          <p:nvPr/>
        </p:nvSpPr>
        <p:spPr>
          <a:xfrm rot="5400000" flipH="1">
            <a:off x="7964711" y="448426"/>
            <a:ext cx="151307" cy="1118027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 rot="5400000" flipH="1">
            <a:off x="7964711" y="786629"/>
            <a:ext cx="151307" cy="111802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/>
          <p:cNvSpPr txBox="1"/>
          <p:nvPr/>
        </p:nvSpPr>
        <p:spPr>
          <a:xfrm>
            <a:off x="8779565" y="274702"/>
            <a:ext cx="15728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Landing Gear Strut</a:t>
            </a:r>
            <a:endParaRPr lang="en-US" sz="1400" b="1" dirty="0"/>
          </a:p>
        </p:txBody>
      </p:sp>
      <p:sp>
        <p:nvSpPr>
          <p:cNvPr id="49" name="TextBox 48"/>
          <p:cNvSpPr txBox="1"/>
          <p:nvPr/>
        </p:nvSpPr>
        <p:spPr>
          <a:xfrm>
            <a:off x="8779565" y="557014"/>
            <a:ext cx="14622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Axle Stub (483-1)</a:t>
            </a:r>
            <a:endParaRPr lang="en-US" sz="1400" b="1" dirty="0"/>
          </a:p>
        </p:txBody>
      </p:sp>
      <p:sp>
        <p:nvSpPr>
          <p:cNvPr id="50" name="TextBox 49"/>
          <p:cNvSpPr txBox="1"/>
          <p:nvPr/>
        </p:nvSpPr>
        <p:spPr>
          <a:xfrm>
            <a:off x="8779565" y="837816"/>
            <a:ext cx="162102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Brake Torque Plate</a:t>
            </a:r>
            <a:endParaRPr lang="en-US" sz="1400" b="1" dirty="0"/>
          </a:p>
        </p:txBody>
      </p:sp>
      <p:sp>
        <p:nvSpPr>
          <p:cNvPr id="51" name="TextBox 50"/>
          <p:cNvSpPr txBox="1"/>
          <p:nvPr/>
        </p:nvSpPr>
        <p:spPr>
          <a:xfrm>
            <a:off x="8755487" y="1191753"/>
            <a:ext cx="9989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2 </a:t>
            </a:r>
            <a:r>
              <a:rPr lang="en-US" sz="1400" b="1" dirty="0" err="1" smtClean="0"/>
              <a:t>deg</a:t>
            </a:r>
            <a:r>
              <a:rPr lang="en-US" sz="1400" b="1" dirty="0" smtClean="0"/>
              <a:t> Shim</a:t>
            </a:r>
            <a:endParaRPr lang="en-US" sz="1400" b="1" dirty="0"/>
          </a:p>
        </p:txBody>
      </p:sp>
      <p:cxnSp>
        <p:nvCxnSpPr>
          <p:cNvPr id="52" name="Straight Connector 51"/>
          <p:cNvCxnSpPr/>
          <p:nvPr/>
        </p:nvCxnSpPr>
        <p:spPr>
          <a:xfrm>
            <a:off x="499491" y="1277182"/>
            <a:ext cx="4499892" cy="0"/>
          </a:xfrm>
          <a:prstGeom prst="line">
            <a:avLst/>
          </a:prstGeom>
          <a:ln w="19050">
            <a:solidFill>
              <a:srgbClr val="C0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V="1">
            <a:off x="442386" y="1927153"/>
            <a:ext cx="4556997" cy="1048"/>
          </a:xfrm>
          <a:prstGeom prst="line">
            <a:avLst/>
          </a:prstGeom>
          <a:ln w="19050">
            <a:solidFill>
              <a:srgbClr val="C0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rot="-240000">
            <a:off x="763384" y="3013918"/>
            <a:ext cx="4499892" cy="0"/>
          </a:xfrm>
          <a:prstGeom prst="line">
            <a:avLst/>
          </a:prstGeom>
          <a:ln w="19050">
            <a:solidFill>
              <a:srgbClr val="C0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V="1">
            <a:off x="924339" y="3515699"/>
            <a:ext cx="4488254" cy="270088"/>
          </a:xfrm>
          <a:prstGeom prst="line">
            <a:avLst/>
          </a:prstGeom>
          <a:ln w="19050">
            <a:solidFill>
              <a:srgbClr val="C0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 flipV="1">
            <a:off x="1037903" y="4574919"/>
            <a:ext cx="1722855" cy="101284"/>
          </a:xfrm>
          <a:prstGeom prst="line">
            <a:avLst/>
          </a:prstGeom>
          <a:ln w="19050">
            <a:solidFill>
              <a:srgbClr val="C0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2907749" y="4532959"/>
            <a:ext cx="1713947" cy="6540"/>
          </a:xfrm>
          <a:prstGeom prst="line">
            <a:avLst/>
          </a:prstGeom>
          <a:ln w="19050">
            <a:solidFill>
              <a:srgbClr val="C0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2870578" y="5236537"/>
            <a:ext cx="1713947" cy="6540"/>
          </a:xfrm>
          <a:prstGeom prst="line">
            <a:avLst/>
          </a:prstGeom>
          <a:ln w="19050">
            <a:solidFill>
              <a:srgbClr val="C0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flipV="1">
            <a:off x="1100628" y="5239807"/>
            <a:ext cx="1727692" cy="121161"/>
          </a:xfrm>
          <a:prstGeom prst="line">
            <a:avLst/>
          </a:prstGeom>
          <a:ln w="19050">
            <a:solidFill>
              <a:srgbClr val="C0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76303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 rot="5400000" flipH="1">
            <a:off x="7979437" y="-130422"/>
            <a:ext cx="151307" cy="1118027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21480000">
            <a:off x="2457680" y="2875212"/>
            <a:ext cx="385785" cy="1227667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aseline="-25000"/>
          </a:p>
        </p:txBody>
      </p:sp>
      <p:sp>
        <p:nvSpPr>
          <p:cNvPr id="30" name="Rectangle 29"/>
          <p:cNvSpPr/>
          <p:nvPr/>
        </p:nvSpPr>
        <p:spPr>
          <a:xfrm rot="5280000">
            <a:off x="1895198" y="2742321"/>
            <a:ext cx="278296" cy="846667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aseline="-25000"/>
          </a:p>
        </p:txBody>
      </p:sp>
      <p:sp>
        <p:nvSpPr>
          <p:cNvPr id="31" name="Rectangle 30"/>
          <p:cNvSpPr/>
          <p:nvPr/>
        </p:nvSpPr>
        <p:spPr>
          <a:xfrm rot="5280000">
            <a:off x="2280982" y="3407967"/>
            <a:ext cx="278296" cy="8466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aseline="-25000"/>
          </a:p>
        </p:txBody>
      </p:sp>
      <p:sp>
        <p:nvSpPr>
          <p:cNvPr id="32" name="Rectangle 31"/>
          <p:cNvSpPr/>
          <p:nvPr/>
        </p:nvSpPr>
        <p:spPr>
          <a:xfrm>
            <a:off x="2888744" y="2875388"/>
            <a:ext cx="630877" cy="122766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aseline="-25000"/>
          </a:p>
        </p:txBody>
      </p:sp>
      <p:sp>
        <p:nvSpPr>
          <p:cNvPr id="33" name="Rectangle 32"/>
          <p:cNvSpPr/>
          <p:nvPr/>
        </p:nvSpPr>
        <p:spPr>
          <a:xfrm rot="5400000">
            <a:off x="3973214" y="2870794"/>
            <a:ext cx="359648" cy="122766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aseline="-25000"/>
          </a:p>
        </p:txBody>
      </p:sp>
      <p:sp>
        <p:nvSpPr>
          <p:cNvPr id="34" name="Rectangle 33"/>
          <p:cNvSpPr/>
          <p:nvPr/>
        </p:nvSpPr>
        <p:spPr>
          <a:xfrm rot="5280000">
            <a:off x="2381331" y="3390439"/>
            <a:ext cx="105585" cy="8729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aseline="-25000"/>
          </a:p>
        </p:txBody>
      </p:sp>
      <p:sp>
        <p:nvSpPr>
          <p:cNvPr id="35" name="Rectangle 34"/>
          <p:cNvSpPr/>
          <p:nvPr/>
        </p:nvSpPr>
        <p:spPr>
          <a:xfrm rot="5280000">
            <a:off x="2232854" y="2511566"/>
            <a:ext cx="91440" cy="12801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aseline="-25000"/>
          </a:p>
        </p:txBody>
      </p:sp>
      <p:sp>
        <p:nvSpPr>
          <p:cNvPr id="37" name="TextBox 36"/>
          <p:cNvSpPr txBox="1"/>
          <p:nvPr/>
        </p:nvSpPr>
        <p:spPr>
          <a:xfrm>
            <a:off x="2182318" y="4314497"/>
            <a:ext cx="14750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+</a:t>
            </a:r>
            <a:r>
              <a:rPr lang="en-US" sz="1400" b="1" dirty="0" smtClean="0"/>
              <a:t>2.0 </a:t>
            </a:r>
            <a:r>
              <a:rPr lang="en-US" sz="1400" b="1" dirty="0" err="1" smtClean="0"/>
              <a:t>deg</a:t>
            </a:r>
            <a:r>
              <a:rPr lang="en-US" sz="1400" b="1" dirty="0" smtClean="0"/>
              <a:t> </a:t>
            </a:r>
            <a:r>
              <a:rPr lang="en-US" sz="1400" b="1" dirty="0" smtClean="0"/>
              <a:t>Camber</a:t>
            </a:r>
            <a:endParaRPr lang="en-US" sz="1400" b="1" dirty="0"/>
          </a:p>
        </p:txBody>
      </p:sp>
      <p:sp>
        <p:nvSpPr>
          <p:cNvPr id="40" name="Rectangle 39"/>
          <p:cNvSpPr/>
          <p:nvPr/>
        </p:nvSpPr>
        <p:spPr>
          <a:xfrm rot="5400000">
            <a:off x="3213307" y="2770051"/>
            <a:ext cx="109728" cy="6400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aseline="-25000"/>
          </a:p>
        </p:txBody>
      </p:sp>
      <p:sp>
        <p:nvSpPr>
          <p:cNvPr id="41" name="Rectangle 40"/>
          <p:cNvSpPr/>
          <p:nvPr/>
        </p:nvSpPr>
        <p:spPr>
          <a:xfrm rot="5400000">
            <a:off x="3186229" y="3476268"/>
            <a:ext cx="109728" cy="64171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aseline="-25000"/>
          </a:p>
        </p:txBody>
      </p:sp>
      <p:sp>
        <p:nvSpPr>
          <p:cNvPr id="44" name="TextBox 43"/>
          <p:cNvSpPr txBox="1"/>
          <p:nvPr/>
        </p:nvSpPr>
        <p:spPr>
          <a:xfrm>
            <a:off x="482945" y="5605137"/>
            <a:ext cx="60126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Using shims of ¼ to ½ degrees maybe acceptable but 2 degrees is questionable</a:t>
            </a:r>
            <a:endParaRPr lang="en-US" sz="1400" b="1" dirty="0"/>
          </a:p>
        </p:txBody>
      </p:sp>
      <p:sp>
        <p:nvSpPr>
          <p:cNvPr id="45" name="Rectangle 44"/>
          <p:cNvSpPr/>
          <p:nvPr/>
        </p:nvSpPr>
        <p:spPr>
          <a:xfrm rot="5400000" flipH="1">
            <a:off x="7979437" y="151890"/>
            <a:ext cx="151307" cy="111802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/>
          <p:cNvSpPr/>
          <p:nvPr/>
        </p:nvSpPr>
        <p:spPr>
          <a:xfrm rot="5400000" flipH="1">
            <a:off x="7964711" y="448426"/>
            <a:ext cx="151307" cy="1118027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 rot="5400000" flipH="1">
            <a:off x="7964711" y="786629"/>
            <a:ext cx="151307" cy="111802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/>
          <p:cNvSpPr txBox="1"/>
          <p:nvPr/>
        </p:nvSpPr>
        <p:spPr>
          <a:xfrm>
            <a:off x="8779565" y="274702"/>
            <a:ext cx="15728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Landing Gear Strut</a:t>
            </a:r>
            <a:endParaRPr lang="en-US" sz="1400" b="1" dirty="0"/>
          </a:p>
        </p:txBody>
      </p:sp>
      <p:sp>
        <p:nvSpPr>
          <p:cNvPr id="49" name="TextBox 48"/>
          <p:cNvSpPr txBox="1"/>
          <p:nvPr/>
        </p:nvSpPr>
        <p:spPr>
          <a:xfrm>
            <a:off x="8779565" y="557014"/>
            <a:ext cx="14622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Axle Stub (483-1)</a:t>
            </a:r>
            <a:endParaRPr lang="en-US" sz="1400" b="1" dirty="0"/>
          </a:p>
        </p:txBody>
      </p:sp>
      <p:sp>
        <p:nvSpPr>
          <p:cNvPr id="50" name="TextBox 49"/>
          <p:cNvSpPr txBox="1"/>
          <p:nvPr/>
        </p:nvSpPr>
        <p:spPr>
          <a:xfrm>
            <a:off x="8779565" y="837816"/>
            <a:ext cx="162102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Brake Torque Plate</a:t>
            </a:r>
            <a:endParaRPr lang="en-US" sz="1400" b="1" dirty="0"/>
          </a:p>
        </p:txBody>
      </p:sp>
      <p:sp>
        <p:nvSpPr>
          <p:cNvPr id="51" name="TextBox 50"/>
          <p:cNvSpPr txBox="1"/>
          <p:nvPr/>
        </p:nvSpPr>
        <p:spPr>
          <a:xfrm>
            <a:off x="8755487" y="1191753"/>
            <a:ext cx="12329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smtClean="0"/>
              <a:t>Washer  .065”</a:t>
            </a:r>
            <a:endParaRPr lang="en-US" sz="1400" b="1" dirty="0"/>
          </a:p>
        </p:txBody>
      </p:sp>
      <p:cxnSp>
        <p:nvCxnSpPr>
          <p:cNvPr id="63" name="Straight Connector 62"/>
          <p:cNvCxnSpPr/>
          <p:nvPr/>
        </p:nvCxnSpPr>
        <p:spPr>
          <a:xfrm flipV="1">
            <a:off x="2907896" y="3802157"/>
            <a:ext cx="900541" cy="4850"/>
          </a:xfrm>
          <a:prstGeom prst="line">
            <a:avLst/>
          </a:prstGeom>
          <a:ln w="19050">
            <a:solidFill>
              <a:srgbClr val="C0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rot="-120000" flipV="1">
            <a:off x="1063313" y="3843952"/>
            <a:ext cx="1797144" cy="1"/>
          </a:xfrm>
          <a:prstGeom prst="line">
            <a:avLst/>
          </a:prstGeom>
          <a:ln w="19050">
            <a:solidFill>
              <a:srgbClr val="C0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V="1">
            <a:off x="3020879" y="3083538"/>
            <a:ext cx="787558" cy="3283"/>
          </a:xfrm>
          <a:prstGeom prst="line">
            <a:avLst/>
          </a:prstGeom>
          <a:ln w="19050">
            <a:solidFill>
              <a:srgbClr val="C0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2813503" y="2901594"/>
            <a:ext cx="91440" cy="3925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aseline="-25000"/>
          </a:p>
        </p:txBody>
      </p:sp>
      <p:cxnSp>
        <p:nvCxnSpPr>
          <p:cNvPr id="58" name="Straight Connector 57"/>
          <p:cNvCxnSpPr/>
          <p:nvPr/>
        </p:nvCxnSpPr>
        <p:spPr>
          <a:xfrm rot="-120000" flipV="1">
            <a:off x="1027106" y="3166753"/>
            <a:ext cx="1797144" cy="1"/>
          </a:xfrm>
          <a:prstGeom prst="line">
            <a:avLst/>
          </a:prstGeom>
          <a:ln w="19050">
            <a:solidFill>
              <a:srgbClr val="C0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59"/>
          <p:cNvSpPr/>
          <p:nvPr/>
        </p:nvSpPr>
        <p:spPr>
          <a:xfrm>
            <a:off x="8016447" y="2939773"/>
            <a:ext cx="45719" cy="1191961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Rectangle 61"/>
          <p:cNvSpPr/>
          <p:nvPr/>
        </p:nvSpPr>
        <p:spPr>
          <a:xfrm>
            <a:off x="7615202" y="2939773"/>
            <a:ext cx="385785" cy="1227667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Rectangle 64"/>
          <p:cNvSpPr/>
          <p:nvPr/>
        </p:nvSpPr>
        <p:spPr>
          <a:xfrm rot="5400000">
            <a:off x="7052720" y="2806882"/>
            <a:ext cx="278296" cy="846667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Rectangle 65"/>
          <p:cNvSpPr/>
          <p:nvPr/>
        </p:nvSpPr>
        <p:spPr>
          <a:xfrm rot="5400000">
            <a:off x="7438504" y="3472528"/>
            <a:ext cx="278296" cy="846667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Rectangle 66"/>
          <p:cNvSpPr/>
          <p:nvPr/>
        </p:nvSpPr>
        <p:spPr>
          <a:xfrm>
            <a:off x="8076085" y="2939773"/>
            <a:ext cx="610703" cy="122766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Rectangle 67"/>
          <p:cNvSpPr/>
          <p:nvPr/>
        </p:nvSpPr>
        <p:spPr>
          <a:xfrm rot="5400000">
            <a:off x="9120797" y="2935355"/>
            <a:ext cx="359648" cy="122766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ectangle 68"/>
          <p:cNvSpPr/>
          <p:nvPr/>
        </p:nvSpPr>
        <p:spPr>
          <a:xfrm rot="5400000">
            <a:off x="7883374" y="3120841"/>
            <a:ext cx="91440" cy="15087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 rot="5400000">
            <a:off x="7672994" y="2266123"/>
            <a:ext cx="109330" cy="191825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1" name="Straight Connector 70"/>
          <p:cNvCxnSpPr/>
          <p:nvPr/>
        </p:nvCxnSpPr>
        <p:spPr>
          <a:xfrm>
            <a:off x="5933649" y="3538329"/>
            <a:ext cx="5625548" cy="0"/>
          </a:xfrm>
          <a:prstGeom prst="line">
            <a:avLst/>
          </a:prstGeom>
          <a:ln w="19050">
            <a:solidFill>
              <a:srgbClr val="7030A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/>
          <p:cNvSpPr txBox="1"/>
          <p:nvPr/>
        </p:nvSpPr>
        <p:spPr>
          <a:xfrm>
            <a:off x="10694493" y="3168997"/>
            <a:ext cx="119776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0 </a:t>
            </a:r>
            <a:r>
              <a:rPr lang="en-US" sz="1400" b="1" dirty="0" err="1" smtClean="0"/>
              <a:t>deg</a:t>
            </a:r>
            <a:r>
              <a:rPr lang="en-US" sz="1400" b="1" dirty="0" smtClean="0"/>
              <a:t> Camber</a:t>
            </a:r>
            <a:endParaRPr lang="en-US" sz="1400" b="1" dirty="0"/>
          </a:p>
        </p:txBody>
      </p:sp>
      <p:sp>
        <p:nvSpPr>
          <p:cNvPr id="73" name="TextBox 72"/>
          <p:cNvSpPr txBox="1"/>
          <p:nvPr/>
        </p:nvSpPr>
        <p:spPr>
          <a:xfrm>
            <a:off x="10694493" y="3523764"/>
            <a:ext cx="14121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Desired Camber</a:t>
            </a:r>
            <a:endParaRPr lang="en-US" sz="1400" b="1" dirty="0"/>
          </a:p>
        </p:txBody>
      </p:sp>
      <p:cxnSp>
        <p:nvCxnSpPr>
          <p:cNvPr id="74" name="Straight Connector 73"/>
          <p:cNvCxnSpPr/>
          <p:nvPr/>
        </p:nvCxnSpPr>
        <p:spPr>
          <a:xfrm>
            <a:off x="5667827" y="3225250"/>
            <a:ext cx="3317147" cy="0"/>
          </a:xfrm>
          <a:prstGeom prst="line">
            <a:avLst/>
          </a:prstGeom>
          <a:ln w="19050">
            <a:solidFill>
              <a:srgbClr val="C0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V="1">
            <a:off x="5610722" y="3873126"/>
            <a:ext cx="3374252" cy="3143"/>
          </a:xfrm>
          <a:prstGeom prst="line">
            <a:avLst/>
          </a:prstGeom>
          <a:ln w="19050">
            <a:solidFill>
              <a:srgbClr val="C0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Up Arrow 6"/>
          <p:cNvSpPr/>
          <p:nvPr/>
        </p:nvSpPr>
        <p:spPr>
          <a:xfrm>
            <a:off x="9198508" y="3744880"/>
            <a:ext cx="757779" cy="112312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TextBox 75"/>
          <p:cNvSpPr txBox="1"/>
          <p:nvPr/>
        </p:nvSpPr>
        <p:spPr>
          <a:xfrm>
            <a:off x="6819041" y="1882648"/>
            <a:ext cx="504413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Bolt is mostly Shear and some Bending due to the axle is </a:t>
            </a:r>
          </a:p>
          <a:p>
            <a:r>
              <a:rPr lang="en-US" sz="1400" b="1" dirty="0" smtClean="0"/>
              <a:t>flat against the strut face that takes up some of the bending loads</a:t>
            </a:r>
          </a:p>
          <a:p>
            <a:endParaRPr lang="en-US" sz="1400" b="1" dirty="0"/>
          </a:p>
        </p:txBody>
      </p:sp>
      <p:sp>
        <p:nvSpPr>
          <p:cNvPr id="77" name="TextBox 76"/>
          <p:cNvSpPr txBox="1"/>
          <p:nvPr/>
        </p:nvSpPr>
        <p:spPr>
          <a:xfrm>
            <a:off x="3822931" y="4805928"/>
            <a:ext cx="14079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Touchdown load</a:t>
            </a:r>
            <a:endParaRPr lang="en-US" sz="1400" b="1" dirty="0"/>
          </a:p>
        </p:txBody>
      </p:sp>
      <p:sp>
        <p:nvSpPr>
          <p:cNvPr id="78" name="TextBox 77"/>
          <p:cNvSpPr txBox="1"/>
          <p:nvPr/>
        </p:nvSpPr>
        <p:spPr>
          <a:xfrm>
            <a:off x="199609" y="468365"/>
            <a:ext cx="6317114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Top Bolt is mostly in Bending due to the gap between the axle </a:t>
            </a:r>
          </a:p>
          <a:p>
            <a:r>
              <a:rPr lang="en-US" sz="1400" b="1" dirty="0" smtClean="0"/>
              <a:t>flat and the strut face The bending loads are reacted by the area of the washer </a:t>
            </a:r>
          </a:p>
          <a:p>
            <a:r>
              <a:rPr lang="en-US" sz="1400" b="1" dirty="0" smtClean="0"/>
              <a:t>not the entire axle flat.  This moment has to be reacted by the bolt in bending. </a:t>
            </a:r>
          </a:p>
          <a:p>
            <a:endParaRPr lang="en-US" sz="1400" b="1" dirty="0"/>
          </a:p>
          <a:p>
            <a:r>
              <a:rPr lang="en-US" sz="1400" b="1" dirty="0" smtClean="0"/>
              <a:t>This maybe all acceptable but for how long, fatigue cracking of the bolt may result.</a:t>
            </a:r>
          </a:p>
          <a:p>
            <a:endParaRPr lang="en-US" sz="1400" b="1" dirty="0"/>
          </a:p>
          <a:p>
            <a:r>
              <a:rPr lang="en-US" sz="1400" b="1" dirty="0" smtClean="0"/>
              <a:t>If you do the math the washer would have to be about .065”</a:t>
            </a:r>
            <a:endParaRPr lang="en-US" sz="1400" b="1" dirty="0"/>
          </a:p>
        </p:txBody>
      </p:sp>
      <p:sp>
        <p:nvSpPr>
          <p:cNvPr id="80" name="Up Arrow 79"/>
          <p:cNvSpPr/>
          <p:nvPr/>
        </p:nvSpPr>
        <p:spPr>
          <a:xfrm>
            <a:off x="4032256" y="3664452"/>
            <a:ext cx="757779" cy="112312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TextBox 80"/>
          <p:cNvSpPr txBox="1"/>
          <p:nvPr/>
        </p:nvSpPr>
        <p:spPr>
          <a:xfrm>
            <a:off x="8992636" y="4879269"/>
            <a:ext cx="14079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Touchdown load</a:t>
            </a:r>
            <a:endParaRPr lang="en-US" sz="1400" b="1" dirty="0"/>
          </a:p>
        </p:txBody>
      </p:sp>
      <p:sp>
        <p:nvSpPr>
          <p:cNvPr id="82" name="Arc 81"/>
          <p:cNvSpPr/>
          <p:nvPr/>
        </p:nvSpPr>
        <p:spPr>
          <a:xfrm>
            <a:off x="2672921" y="2515368"/>
            <a:ext cx="1462016" cy="1211942"/>
          </a:xfrm>
          <a:prstGeom prst="arc">
            <a:avLst/>
          </a:prstGeom>
          <a:ln w="34925">
            <a:solidFill>
              <a:srgbClr val="002060"/>
            </a:solidFill>
            <a:headEnd type="triangle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Arc 82"/>
          <p:cNvSpPr/>
          <p:nvPr/>
        </p:nvSpPr>
        <p:spPr>
          <a:xfrm>
            <a:off x="7963508" y="2568142"/>
            <a:ext cx="1462016" cy="1211942"/>
          </a:xfrm>
          <a:prstGeom prst="arc">
            <a:avLst/>
          </a:prstGeom>
          <a:ln w="34925">
            <a:solidFill>
              <a:srgbClr val="002060"/>
            </a:solidFill>
            <a:headEnd type="triangle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74658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213</Words>
  <Application>Microsoft Office PowerPoint</Application>
  <PresentationFormat>Widescreen</PresentationFormat>
  <Paragraphs>30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</dc:creator>
  <cp:lastModifiedBy>Lee</cp:lastModifiedBy>
  <cp:revision>11</cp:revision>
  <dcterms:created xsi:type="dcterms:W3CDTF">2021-09-15T02:28:29Z</dcterms:created>
  <dcterms:modified xsi:type="dcterms:W3CDTF">2021-09-29T04:36:30Z</dcterms:modified>
</cp:coreProperties>
</file>